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2A2A3C"/>
                </a:solidFill>
                <a:latin typeface="Arial"/>
              </a:defRPr>
            </a:pPr>
            <a:r>
              <a:rPr sz="1300" b="0" i="0" u="none" strike="noStrike">
                <a:solidFill>
                  <a:srgbClr val="2A2A3C"/>
                </a:solidFill>
                <a:latin typeface="Arial"/>
              </a:rPr>
              <a:t>Won + Qualified Pipeline ($M)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Won</c:v>
                </c:pt>
              </c:strCache>
            </c:strRef>
          </c:tx>
          <c:spPr>
            <a:solidFill>
              <a:srgbClr val="1E7A5C"/>
            </a:solidFill>
            <a:effectLst/>
          </c:spPr>
          <c:invertIfNegative val="0"/>
          <c:dLbls>
            <c:numFmt formatCode="&quot;$&quot;0.0&quot;M&quot;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A2A3C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Enterprise AE Team
(vs. $10.5M goal)</c:v>
                  </c:pt>
                  <c:pt idx="1">
                    <c:v>Total Company
(all reps)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7.35</c:v>
                </c:pt>
                <c:pt idx="1">
                  <c:v>37.28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Open Pipeline (Medium+ health)</c:v>
                </c:pt>
              </c:strCache>
            </c:strRef>
          </c:tx>
          <c:spPr>
            <a:solidFill>
              <a:srgbClr val="CADCFC"/>
            </a:solidFill>
            <a:effectLst/>
          </c:spPr>
          <c:invertIfNegative val="0"/>
          <c:dLbls>
            <c:numFmt formatCode="&quot;$&quot;0.0&quot;M&quot;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A2A3C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Enterprise AE Team
(vs. $10.5M goal)</c:v>
                  </c:pt>
                  <c:pt idx="1">
                    <c:v>Total Company
(all reps)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8.88</c:v>
                </c:pt>
                <c:pt idx="1">
                  <c:v>34.32</c:v>
                </c:pt>
              </c:numCache>
            </c:numRef>
          </c:val>
        </c:ser>
        <c:dLbls>
          <c:numFmt formatCode="&quot;$&quot;0.0&quot;M&quot;" sourceLinked="0"/>
          <c:txPr>
            <a:bodyPr/>
            <a:lstStyle/>
            <a:p>
              <a:pPr>
                <a:defRPr b="0" i="0" strike="noStrike" sz="1000" u="none">
                  <a:solidFill>
                    <a:srgbClr val="2A2A3C"/>
                  </a:solidFill>
                  <a:latin typeface="Arial"/>
                </a:defRPr>
              </a:pPr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2A2A3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45"/>
        </c:scaling>
        <c:delete val="0"/>
        <c:axPos val="l"/>
        <c:majorGridlines>
          <c:spPr>
            <a:ln w="9525" cap="flat">
              <a:solidFill>
                <a:srgbClr val="E2E4EC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50" b="0" i="0" u="none" strike="noStrike">
                <a:solidFill>
                  <a:srgbClr val="2A2A3C"/>
                </a:solidFill>
                <a:latin typeface="Arial"/>
              </a:defRPr>
            </a:pPr>
            <a:r>
              <a:rPr sz="1250" b="0" i="0" u="none" strike="noStrike">
                <a:solidFill>
                  <a:srgbClr val="2A2A3C"/>
                </a:solidFill>
                <a:latin typeface="Arial"/>
              </a:rPr>
              <a:t>Won + Qualified Pipeline vs. $3.0M Quarterly Quota ($M)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Won</c:v>
                </c:pt>
              </c:strCache>
            </c:strRef>
          </c:tx>
          <c:spPr>
            <a:solidFill>
              <a:srgbClr val="1E7A5C"/>
            </a:solidFill>
            <a:effectLst/>
          </c:spPr>
          <c:invertIfNegative val="0"/>
          <c:dLbls>
            <c:numFmt formatCode="&quot;$&quot;0.00&quot;M&quot;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A2A3C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Efe Emiroglu</c:v>
                  </c:pt>
                  <c:pt idx="1">
                    <c:v>Chris Hamoen</c:v>
                  </c:pt>
                  <c:pt idx="2">
                    <c:v>Rob Franz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2.49</c:v>
                </c:pt>
                <c:pt idx="1">
                  <c:v>1.16</c:v>
                </c:pt>
                <c:pt idx="2">
                  <c:v>2.28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Open Pipeline (Medium+)</c:v>
                </c:pt>
              </c:strCache>
            </c:strRef>
          </c:tx>
          <c:spPr>
            <a:solidFill>
              <a:srgbClr val="CADCFC"/>
            </a:solidFill>
            <a:effectLst/>
          </c:spPr>
          <c:invertIfNegative val="0"/>
          <c:dLbls>
            <c:numFmt formatCode="&quot;$&quot;0.00&quot;M&quot;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A2A3C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Efe Emiroglu</c:v>
                  </c:pt>
                  <c:pt idx="1">
                    <c:v>Chris Hamoen</c:v>
                  </c:pt>
                  <c:pt idx="2">
                    <c:v>Rob Franz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3.61</c:v>
                </c:pt>
                <c:pt idx="1">
                  <c:v>2.5</c:v>
                </c:pt>
                <c:pt idx="2">
                  <c:v>0.58</c:v>
                </c:pt>
              </c:numCache>
            </c:numRef>
          </c:val>
        </c:ser>
        <c:dLbls>
          <c:numFmt formatCode="&quot;$&quot;0.00&quot;M&quot;" sourceLinked="0"/>
          <c:txPr>
            <a:bodyPr/>
            <a:lstStyle/>
            <a:p>
              <a:pPr>
                <a:defRPr b="0" i="0" strike="noStrike" sz="1000" u="none">
                  <a:solidFill>
                    <a:srgbClr val="2A2A3C"/>
                  </a:solidFill>
                  <a:latin typeface="Arial"/>
                </a:defRPr>
              </a:pPr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A2A3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"/>
        </c:scaling>
        <c:delete val="0"/>
        <c:axPos val="b"/>
        <c:majorGridlines>
          <c:spPr>
            <a:ln w="9525" cap="flat">
              <a:solidFill>
                <a:srgbClr val="E2E4EC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3291840"/>
            <a:ext cx="5669280" cy="5669280"/>
          </a:xfrm>
          <a:prstGeom prst="ellipse">
            <a:avLst/>
          </a:prstGeom>
          <a:solidFill>
            <a:srgbClr val="141B47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4206240"/>
            <a:ext cx="3840480" cy="3840480"/>
          </a:xfrm>
          <a:prstGeom prst="ellipse">
            <a:avLst/>
          </a:prstGeom>
          <a:solidFill>
            <a:srgbClr val="232C6B"/>
          </a:solidFill>
          <a:ln/>
        </p:spPr>
      </p:sp>
      <p:sp>
        <p:nvSpPr>
          <p:cNvPr id="4" name="Shape 2"/>
          <p:cNvSpPr/>
          <p:nvPr/>
        </p:nvSpPr>
        <p:spPr>
          <a:xfrm>
            <a:off x="10607040" y="5120640"/>
            <a:ext cx="2011680" cy="2011680"/>
          </a:xfrm>
          <a:prstGeom prst="ellipse">
            <a:avLst/>
          </a:prstGeom>
          <a:solidFill>
            <a:srgbClr val="2A3480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33172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MID-QUARTER BUSINESS UPDATE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2697480"/>
            <a:ext cx="9875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Q3 2026 Sales Performance &amp; Pipeline Review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31520" y="3977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Board of Directors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6126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AE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 to date through July 23, 2026  •  Prepared by Sales Operations (Data Parrot)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WON DEALS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we win: top factors across 213 closed-won deals ($37.3M)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4173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" y="135331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fit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62763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#1 driver by a wide margin: 68% of all won deals cite product fit as the primary reason.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223760" y="141732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145 deals — $25.9M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208483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240280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240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97280" y="217627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reputation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97280" y="245059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record of successful delivery/implementation is the #2 win reason.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223760" y="224028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 deals — $10.0M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290779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3063240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0632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97280" y="299923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champion driving the deal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327355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strong internal advocate inside the buying org meaningfully accelerates and protects deals.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223760" y="306324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 deals — $11.8M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373075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" y="3886200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3886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097280" y="382219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CSM-assisted deals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97280" y="409651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Success involvement (expansions/renewals) is a repeatable, cross-functional win driver.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223760" y="388620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 deals — $7.6M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48640" y="455371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48640" y="4709160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47091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097280" y="464515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deal process control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097280" y="491947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Disciplined seller-led process materially improves close rates.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223760" y="470916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 deals — $6.9M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548640" y="5532120"/>
            <a:ext cx="11064240" cy="594360"/>
          </a:xfrm>
          <a:prstGeom prst="roundRect">
            <a:avLst>
              <a:gd name="adj" fmla="val 12308"/>
            </a:avLst>
          </a:prstGeom>
          <a:solidFill>
            <a:srgbClr val="FBF0DD"/>
          </a:solidFill>
          <a:ln/>
        </p:spPr>
      </p:sp>
      <p:sp>
        <p:nvSpPr>
          <p:cNvPr id="34" name="Text 32"/>
          <p:cNvSpPr/>
          <p:nvPr/>
        </p:nvSpPr>
        <p:spPr>
          <a:xfrm>
            <a:off x="777240" y="5577840"/>
            <a:ext cx="10607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gap even in wins:  </a:t>
            </a:r>
            <a:pPr indent="0" marL="0">
              <a:buNone/>
            </a:pPr>
            <a:r>
              <a:rPr lang="en-US" sz="10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“Key Player Engagement” was flagged as a negative sales-performance factor in 84 won deals ($16.7M) and “Internal Review Delays” in 83 ($16.1M) — we’re winning despite these frictions, not because we’ve solved them.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LOST DEALS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we lose: top factors across 24 closed-lost deals ($4.5M)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365760" cy="365760"/>
          </a:xfrm>
          <a:prstGeom prst="ellipse">
            <a:avLst/>
          </a:prstGeom>
          <a:solidFill>
            <a:srgbClr val="A83A2E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4173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" y="135331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management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162763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dominant loss reason — 58% of all losses. Not product or price; how we managed the buying committee.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223760" y="141732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A8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deals — $2.1M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208483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240280"/>
            <a:ext cx="365760" cy="365760"/>
          </a:xfrm>
          <a:prstGeom prst="ellipse">
            <a:avLst/>
          </a:prstGeom>
          <a:solidFill>
            <a:srgbClr val="A83A2E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2402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97280" y="217627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review delays (buyer-side)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97280" y="245059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Customer-side procurement/legal friction that we did not overcome in time.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223760" y="224028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A8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deals — $1.5M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290779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3063240"/>
            <a:ext cx="365760" cy="365760"/>
          </a:xfrm>
          <a:prstGeom prst="ellipse">
            <a:avLst/>
          </a:prstGeom>
          <a:solidFill>
            <a:srgbClr val="A83A2E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0632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97280" y="299923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Player Engagement (negative)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327355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execution gap seen in won deals — more costly here, where it tips deals to a loss.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223760" y="306324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A8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deals — $1.5M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373075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" y="3886200"/>
            <a:ext cx="365760" cy="365760"/>
          </a:xfrm>
          <a:prstGeom prst="ellipse">
            <a:avLst/>
          </a:prstGeom>
          <a:solidFill>
            <a:srgbClr val="A83A2E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38862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097280" y="382219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Disconnected systems (pain point)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97280" y="409651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 customer pain point we solve elsewhere, but a competitor won the story in these deals.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223760" y="388620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A8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deals — $1.5M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48640" y="455371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48640" y="4709160"/>
            <a:ext cx="365760" cy="365760"/>
          </a:xfrm>
          <a:prstGeom prst="ellipse">
            <a:avLst/>
          </a:prstGeom>
          <a:solidFill>
            <a:srgbClr val="A83A2E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47091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097280" y="464515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control authority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097280" y="4919472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were not aligned with the actual economic buyer / budget holder.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223760" y="470916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A8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deals — $1.4M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48640" y="555955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deals lost this quarter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48640" y="5815584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Vanguard Corp. $661K (Ethan Miller)  •  Crest Integrated Group $454K (Ava Anderson)  •  Apex Insurance Holdings $405K (Kenji Tanaka)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TRANSPARENCY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&amp; watch items leadership should know about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232C6B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746504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Slip risk exceeds high-confidence pipeline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176272"/>
            <a:ext cx="4892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$4.24M rated at risk of slipping vs. $3.56M rated high-confidence to close — the single biggest lever for the quarter’s outcome.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263640" y="160020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232C6B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0" y="1746504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open “At-Risk Renewal” deals, $2.33M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92240" y="2176272"/>
            <a:ext cx="4892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Explicitly flagged renewal risk in the CRM; one (Legacy Global Group, $442K) is already 5+ weeks past its close date.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315468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232C6B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300984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Quota coverage gap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3730752"/>
            <a:ext cx="4892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3 of 16 active reps (plus 1 team rollup) have an individual quota configured in HubSpot — most rep performance below is production, not attainment.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263640" y="315468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232C6B"/>
          </a:solidFill>
          <a:ln/>
        </p:spPr>
      </p:sp>
      <p:sp>
        <p:nvSpPr>
          <p:cNvPr id="14" name="Text 12"/>
          <p:cNvSpPr/>
          <p:nvPr/>
        </p:nvSpPr>
        <p:spPr>
          <a:xfrm>
            <a:off x="6492240" y="3300984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overdue “high stage-confidence” deal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92240" y="3730752"/>
            <a:ext cx="4892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Apex Insurance Holdings ($655K) shows Very High stage confidence but closed 12 days past its stated date — a process/administration gap, not a health issue.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470916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232C6B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4855464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history is quarter-to-date only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77240" y="5285232"/>
            <a:ext cx="4892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August and September pipeline snapshots aren’t available yet, so growth and waterfall figures reflect the first 23 days of Q3 only.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263640" y="4709160"/>
            <a:ext cx="5349240" cy="1325880"/>
          </a:xfrm>
          <a:prstGeom prst="roundRect">
            <a:avLst>
              <a:gd name="adj" fmla="val 5517"/>
            </a:avLst>
          </a:prstGeom>
          <a:solidFill>
            <a:srgbClr val="232C6B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4855464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management is our #1 fixable loss reason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92240" y="5285232"/>
            <a:ext cx="4892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58% of losses trace to how we ran the buying committee — more addressable through training/process than product or pricing changes.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LOOKING AHEAD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we're doing about it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417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43000" y="1371600"/>
            <a:ext cx="10241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sales leadership on the 6 slip-risk deals ($4.24M)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43000" y="1709928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deal-review cadence with managers on Modern Enterprise Brands, Sterling Corporation, Pacific Capital Partners and peers through quarter-end.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350008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350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43000" y="2304288"/>
            <a:ext cx="10241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Tighten stakeholder management coaching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143000" y="2642616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 out buying-committee mapping and multi-threading playbook — our #1 loss reason and a recurring friction point even in wins.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282696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826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43000" y="3236976"/>
            <a:ext cx="10241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quota-visibility gap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143000" y="3575304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individual HubSpot goals for all 16 active reps so next quarter's board update reflects full team accountability, not just 3 reps.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4215384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42153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43000" y="4169664"/>
            <a:ext cx="10241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renewal base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43000" y="4507992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named owners to all 15 open At-Risk Renewals ($2.33M), starting with the one already past due.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5193792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822960" y="530352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22960" y="5541264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AE team is pacing at 155% of goal on won + qualified pipeline; the quarter’s outcome now hinges on converting $4.2M of at-risk large deals before quarter-end.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quarter stands today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2697480" cy="1417320"/>
          </a:xfrm>
          <a:prstGeom prst="roundRect">
            <a:avLst>
              <a:gd name="adj" fmla="val 5161"/>
            </a:avLst>
          </a:prstGeom>
          <a:solidFill>
            <a:srgbClr val="F4F6FB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645920"/>
            <a:ext cx="233172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E7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$37.3M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2354580"/>
            <a:ext cx="233172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Closed-won revenue, Q3 to date (213 deals)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474720" y="1508760"/>
            <a:ext cx="2697480" cy="1417320"/>
          </a:xfrm>
          <a:prstGeom prst="roundRect">
            <a:avLst>
              <a:gd name="adj" fmla="val 5161"/>
            </a:avLst>
          </a:prstGeom>
          <a:solidFill>
            <a:srgbClr val="F4F6FB"/>
          </a:solidFill>
          <a:ln/>
        </p:spPr>
      </p:sp>
      <p:sp>
        <p:nvSpPr>
          <p:cNvPr id="8" name="Text 6"/>
          <p:cNvSpPr/>
          <p:nvPr/>
        </p:nvSpPr>
        <p:spPr>
          <a:xfrm>
            <a:off x="3657600" y="1645920"/>
            <a:ext cx="233172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$34.3M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3657600" y="2354580"/>
            <a:ext cx="233172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Qualified open pipeline, medium+ health (191 deals)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400800" y="1508760"/>
            <a:ext cx="2697480" cy="1417320"/>
          </a:xfrm>
          <a:prstGeom prst="roundRect">
            <a:avLst>
              <a:gd name="adj" fmla="val 5161"/>
            </a:avLst>
          </a:prstGeom>
          <a:solidFill>
            <a:srgbClr val="F4F6FB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1645920"/>
            <a:ext cx="233172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E7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+$7.8M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6583680" y="2354580"/>
            <a:ext cx="233172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pipeline growth quarter to date (+15%)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9326880" y="1508760"/>
            <a:ext cx="2697480" cy="1417320"/>
          </a:xfrm>
          <a:prstGeom prst="roundRect">
            <a:avLst>
              <a:gd name="adj" fmla="val 5161"/>
            </a:avLst>
          </a:prstGeom>
          <a:solidFill>
            <a:srgbClr val="F4F6FB"/>
          </a:solidFill>
          <a:ln/>
        </p:spPr>
      </p:sp>
      <p:sp>
        <p:nvSpPr>
          <p:cNvPr id="14" name="Text 12"/>
          <p:cNvSpPr/>
          <p:nvPr/>
        </p:nvSpPr>
        <p:spPr>
          <a:xfrm>
            <a:off x="9509760" y="1645920"/>
            <a:ext cx="233172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155%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9509760" y="2354580"/>
            <a:ext cx="233172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AE team: won + qualified pipeline vs. $10.5M goal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4864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3566160"/>
            <a:ext cx="110642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 rate is strong: 89% of closed dollars this quarter were won (24 losses totaling $4.5M).</a:t>
            </a:r>
            <a:endParaRPr lang="en-US" sz="13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creation is outpacing closure — 256 new deals ($44.7M) entered pipeline vs. $38.3M closed out.</a:t>
            </a:r>
            <a:endParaRPr lang="en-US" sz="13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of three quota-carrying reps (Efe Emiroglu 203%, Chris Hamoen 122%) are pacing well ahead of goal; Rob Franz sits at 95%.</a:t>
            </a:r>
            <a:endParaRPr lang="en-US" sz="13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Biggest swing factor for the quarter: $4.2M of large deals show strong buyer intent but low confidence in stated close dates — more than the $3.6M we rate as high-confidence to close.</a:t>
            </a:r>
            <a:endParaRPr lang="en-US" sz="1350" dirty="0"/>
          </a:p>
          <a:p>
            <a:pPr marL="228600" indent="-228600"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of 16 active reps have no individual quota configured in the CRM — a visibility gap flagged for leadership (see Transparency slide).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VS. GOAL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Enterprise AE team: won + open vs. quarter quota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 are configured in HubSpot for the Enterprise AE team only ($10.5M for Q3: $3.25M Jul / $3.75M Aug / $3.5M Sep) — shown below alongside total company production for scale.</a:t>
            </a:r>
            <a:endParaRPr lang="en-US" sz="11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48640" y="1828800"/>
          <a:ext cx="649224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315200" y="1874520"/>
            <a:ext cx="4343400" cy="1234440"/>
          </a:xfrm>
          <a:prstGeom prst="roundRect">
            <a:avLst>
              <a:gd name="adj" fmla="val 5926"/>
            </a:avLst>
          </a:prstGeom>
          <a:solidFill>
            <a:srgbClr val="F4F6FB"/>
          </a:solidFill>
          <a:ln/>
        </p:spPr>
      </p:sp>
      <p:sp>
        <p:nvSpPr>
          <p:cNvPr id="7" name="Text 4"/>
          <p:cNvSpPr/>
          <p:nvPr/>
        </p:nvSpPr>
        <p:spPr>
          <a:xfrm>
            <a:off x="7516368" y="1984248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AE TEAM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7516368" y="2221992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7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154.6%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7516368" y="2715768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$16.23M won + qualified pipeline vs. $10.5M goal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7315200" y="3291840"/>
            <a:ext cx="4343400" cy="1234440"/>
          </a:xfrm>
          <a:prstGeom prst="roundRect">
            <a:avLst>
              <a:gd name="adj" fmla="val 5926"/>
            </a:avLst>
          </a:prstGeom>
          <a:solidFill>
            <a:srgbClr val="F4F6FB"/>
          </a:solidFill>
          <a:ln/>
        </p:spPr>
      </p:sp>
      <p:sp>
        <p:nvSpPr>
          <p:cNvPr id="11" name="Text 8"/>
          <p:cNvSpPr/>
          <p:nvPr/>
        </p:nvSpPr>
        <p:spPr>
          <a:xfrm>
            <a:off x="7516368" y="3401568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— WON ONLY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7516368" y="3639312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70.0%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7516368" y="4133088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$7.35M booked vs. $10.5M goal (23 days into quarter)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7315200" y="4709160"/>
            <a:ext cx="4343400" cy="1234440"/>
          </a:xfrm>
          <a:prstGeom prst="roundRect">
            <a:avLst>
              <a:gd name="adj" fmla="val 5926"/>
            </a:avLst>
          </a:prstGeom>
          <a:solidFill>
            <a:srgbClr val="F4F6FB"/>
          </a:solidFill>
          <a:ln/>
        </p:spPr>
      </p:sp>
      <p:sp>
        <p:nvSpPr>
          <p:cNvPr id="15" name="Text 12"/>
          <p:cNvSpPr/>
          <p:nvPr/>
        </p:nvSpPr>
        <p:spPr>
          <a:xfrm>
            <a:off x="7516368" y="4818888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COMPANY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7516368" y="5056632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$71.6M</a:t>
            </a:r>
            <a:endParaRPr lang="en-US" sz="2600" dirty="0"/>
          </a:p>
        </p:txBody>
      </p:sp>
      <p:sp>
        <p:nvSpPr>
          <p:cNvPr id="17" name="Text 14"/>
          <p:cNvSpPr/>
          <p:nvPr/>
        </p:nvSpPr>
        <p:spPr>
          <a:xfrm>
            <a:off x="7516368" y="5550408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$37.3M won + $34.3M qualified pipeline (all reps, no company-wide quota configured)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PIPELINE QUALITY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 Pipeline Ranked by Deal Health (Medium or Stronger)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191 of 212 open deals closing in Q3 </a:t>
            </a:r>
            <a:pPr indent="0" marL="0">
              <a:buNone/>
            </a:pPr>
            <a:r>
              <a:rPr lang="en-US" sz="12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carry Medium+ Deal Health — $34.3M of $38.6M total open pipeline (89%). Top deals by health tier and amount:</a:t>
            </a:r>
            <a:endParaRPr lang="en-US" sz="125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0972800" cy="914400"/>
        </p:xfrm>
        <a:graphic>
          <a:graphicData uri="http://schemas.openxmlformats.org/drawingml/2006/table">
            <a:tbl>
              <a:tblPr/>
              <a:tblGrid>
                <a:gridCol w="1097280"/>
                <a:gridCol w="5120640"/>
                <a:gridCol w="1920240"/>
                <a:gridCol w="1463040"/>
                <a:gridCol w="13716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</a:rPr>
                        <a:t>Deal Health</a:t>
                      </a:r>
                      <a:endParaRPr lang="en-US" sz="11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</a:rPr>
                        <a:t>Deal</a:t>
                      </a:r>
                      <a:endParaRPr lang="en-US" sz="11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1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</a:rPr>
                        <a:t>Amount</a:t>
                      </a:r>
                      <a:endParaRPr lang="en-US" sz="11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</a:rPr>
                        <a:t>Close Date</a:t>
                      </a:r>
                      <a:endParaRPr lang="en-US" sz="11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High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Apex Cloud Group – Unified Workforce Platform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Mo Ellenger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$524,388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Aug 23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High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Premier Tech Components – Multi-Year Renewal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Efe Emiroglu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$644,101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Sep 6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High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Pacific Urgent Care Network – Unified WF Platform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Efe Emiroglu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$592,897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Sep 14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High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Premier Smart Components – Multi-Year Renewal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Sally Jones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$573,338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Sep 20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High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Premier Cloud Components – Enterprise WF Platform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Chris Hamoen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$527,847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Aug 23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Medium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Modern Enterprise Brands – HRIS &amp; Payroll Modern.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Ethan Miller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$777,060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Aug 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Medium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Sterling Corporation – Compliance &amp; Security Enh.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Kenji Tanaka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$743,334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Sep 6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Medium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Pacific Capital Partners – HRIS &amp; Payroll Modern.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Ava Anderson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$725,486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Aug 13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Medium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Community Health Alliance – Unified WF Platform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Omar Hassan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$685,044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Aug 8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Medium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Crest Corporation – IT Asset &amp; Device Mgmt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Samantha Abrams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$653,348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3C"/>
                          </a:solidFill>
                        </a:rPr>
                        <a:t>Jul 29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6172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Health scale: Very Low → Low → Medium → High → Very High. Low and Very Low health open deals ($4.3M / 21 deals) are excluded from this view by request.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FORECAST CONFIDENCE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 deals we have high confidence will close this quarter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" y="1280160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CrestDirect Online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Multi-Year Renewal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97280" y="1554480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Strong purchase intent, High close-date confidence, Upside forecast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766560" y="129844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Avery Chen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0" y="129844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18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692640" y="1280160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$651,270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1975104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121408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21214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97280" y="2029968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Premier Tech Components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Multi-Year Renewal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97280" y="2304288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Deal Health, Strong purchase intent, Upside forecast category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766560" y="204825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 Emiroglu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686800" y="2048256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 6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9692640" y="2029968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$644,101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48640" y="272491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2871216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28712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97280" y="2779776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Pacific Urgent Care Network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Unified Workforce Platform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97280" y="3054096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Deal Health and Stage Confidence, Strong purchase intent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766560" y="2798064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 Emiroglu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8686800" y="2798064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 14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692640" y="2779776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$592,897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548640" y="3474720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48640" y="3621024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36210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097280" y="3529584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Premier Smart Components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Multi-Year Renewal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097280" y="3803904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Strong intent, Very High stage confidence — cleanest deal in pipeline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766560" y="35478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Sally Jones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686800" y="354787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 20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9692640" y="3529584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$573,338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548640" y="4224528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48640" y="4370832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37" name="Text 35"/>
          <p:cNvSpPr/>
          <p:nvPr/>
        </p:nvSpPr>
        <p:spPr>
          <a:xfrm>
            <a:off x="548640" y="43708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097280" y="4279392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Cornerstone Corporation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Annual Renewal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1097280" y="4553712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Strong intent, High close-date confidence, Upside forecast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6766560" y="429768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Olivia Garcia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8686800" y="429768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 23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9692640" y="4279392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$571,642</a:t>
            </a:r>
            <a:endParaRPr lang="en-US" sz="1500" dirty="0"/>
          </a:p>
        </p:txBody>
      </p:sp>
      <p:sp>
        <p:nvSpPr>
          <p:cNvPr id="43" name="Shape 41"/>
          <p:cNvSpPr/>
          <p:nvPr/>
        </p:nvSpPr>
        <p:spPr>
          <a:xfrm>
            <a:off x="548640" y="4974336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48640" y="5120640"/>
            <a:ext cx="365760" cy="365760"/>
          </a:xfrm>
          <a:prstGeom prst="ellipse">
            <a:avLst/>
          </a:prstGeom>
          <a:solidFill>
            <a:srgbClr val="1E7A5C"/>
          </a:solidFill>
          <a:ln/>
        </p:spPr>
      </p:sp>
      <p:sp>
        <p:nvSpPr>
          <p:cNvPr id="45" name="Text 43"/>
          <p:cNvSpPr/>
          <p:nvPr/>
        </p:nvSpPr>
        <p:spPr>
          <a:xfrm>
            <a:off x="548640" y="5120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1097280" y="5029200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Premier Cloud Components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Enterprise Workforce Platform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1097280" y="5303520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Strong intent, High Deal Health, High competitive position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6766560" y="504748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 Hamoen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8686800" y="504748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23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9692640" y="5029200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$527,847</a:t>
            </a:r>
            <a:endParaRPr lang="en-US" sz="1500" dirty="0"/>
          </a:p>
        </p:txBody>
      </p:sp>
      <p:sp>
        <p:nvSpPr>
          <p:cNvPr id="51" name="Shape 49"/>
          <p:cNvSpPr/>
          <p:nvPr/>
        </p:nvSpPr>
        <p:spPr>
          <a:xfrm>
            <a:off x="548640" y="5833872"/>
            <a:ext cx="11064240" cy="384048"/>
          </a:xfrm>
          <a:prstGeom prst="roundRect">
            <a:avLst>
              <a:gd name="adj" fmla="val 14286"/>
            </a:avLst>
          </a:prstGeom>
          <a:solidFill>
            <a:srgbClr val="E4F2ED"/>
          </a:solidFill>
          <a:ln/>
        </p:spPr>
      </p:sp>
      <p:sp>
        <p:nvSpPr>
          <p:cNvPr id="52" name="Text 50"/>
          <p:cNvSpPr/>
          <p:nvPr/>
        </p:nvSpPr>
        <p:spPr>
          <a:xfrm>
            <a:off x="777240" y="583387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high-confidence bucket:  </a:t>
            </a:r>
            <a:pPr indent="0" marL="0">
              <a:buNone/>
            </a:pPr>
            <a:r>
              <a:rPr lang="en-US" sz="1300" b="1" dirty="0">
                <a:solidFill>
                  <a:srgbClr val="1E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$3.56M across 6 deals</a:t>
            </a:r>
            <a:endParaRPr lang="en-US" sz="1300" dirty="0"/>
          </a:p>
        </p:txBody>
      </p:sp>
      <p:sp>
        <p:nvSpPr>
          <p:cNvPr id="53" name="Text 51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FORECAST CONFIDENCE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 deals likely to close, but at risk of slipping to Q4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365760" cy="365760"/>
          </a:xfrm>
          <a:prstGeom prst="ellipse">
            <a:avLst/>
          </a:prstGeom>
          <a:solidFill>
            <a:srgbClr val="B9791F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97280" y="1280160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Enterprise Brands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HRIS &amp; Payroll Modernization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97280" y="1554480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open deal in pipeline — Strong intent, but Low close-date confidence and Low stage confidence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766560" y="129844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Ethan Miller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503920" y="1298448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3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9692640" y="1280160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B97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$777,060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1975104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121408"/>
            <a:ext cx="365760" cy="365760"/>
          </a:xfrm>
          <a:prstGeom prst="ellipse">
            <a:avLst/>
          </a:prstGeom>
          <a:solidFill>
            <a:srgbClr val="B9791F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21214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97280" y="2029968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Sterling Corporation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Compliance &amp; Security Enhancement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97280" y="2304288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Strong purchase intent, but Very Low stage confidence — CRM stage likely overstates progress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766560" y="2048256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Kenji Tanaka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503920" y="2048256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 6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9692640" y="2029968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B97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$743,334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48640" y="2724912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2871216"/>
            <a:ext cx="365760" cy="365760"/>
          </a:xfrm>
          <a:prstGeom prst="ellipse">
            <a:avLst/>
          </a:prstGeom>
          <a:solidFill>
            <a:srgbClr val="B9791F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28712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97280" y="2779776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Pacific Capital Partners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HRIS &amp; Payroll Modernization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97280" y="3054096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status: Stuck. Low close-date confidence despite Strong buyer intent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766560" y="2798064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 Anderson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8503920" y="2798064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13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9692640" y="2779776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B97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$725,486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548640" y="3474720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48640" y="3621024"/>
            <a:ext cx="365760" cy="365760"/>
          </a:xfrm>
          <a:prstGeom prst="ellipse">
            <a:avLst/>
          </a:prstGeom>
          <a:solidFill>
            <a:srgbClr val="B9791F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36210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097280" y="3529584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Health Alliance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Unified Workforce Platform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097280" y="3803904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intent, but Low close-date confidence on a date only 2 weeks out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766560" y="354787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Omar Hassan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8503920" y="3547872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8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9692640" y="3529584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B97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$685,044</a:t>
            </a:r>
            <a:endParaRPr lang="en-US" sz="1500" dirty="0"/>
          </a:p>
        </p:txBody>
      </p:sp>
      <p:sp>
        <p:nvSpPr>
          <p:cNvPr id="35" name="Shape 33"/>
          <p:cNvSpPr/>
          <p:nvPr/>
        </p:nvSpPr>
        <p:spPr>
          <a:xfrm>
            <a:off x="548640" y="4224528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48640" y="4370832"/>
            <a:ext cx="365760" cy="365760"/>
          </a:xfrm>
          <a:prstGeom prst="ellipse">
            <a:avLst/>
          </a:prstGeom>
          <a:solidFill>
            <a:srgbClr val="B9791F"/>
          </a:solidFill>
          <a:ln/>
        </p:spPr>
      </p:sp>
      <p:sp>
        <p:nvSpPr>
          <p:cNvPr id="37" name="Text 35"/>
          <p:cNvSpPr/>
          <p:nvPr/>
        </p:nvSpPr>
        <p:spPr>
          <a:xfrm>
            <a:off x="548640" y="43708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1097280" y="4279392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Apex Insurance Holdings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IT Asset &amp; Device Management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1097280" y="4553712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date already passed 12 days ago; Very Low close-date confidence despite Very High stage confidence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6766560" y="429768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 Emiroglu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8503920" y="429768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A8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11 (overdue)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9692640" y="4279392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B97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$655,474</a:t>
            </a:r>
            <a:endParaRPr lang="en-US" sz="1500" dirty="0"/>
          </a:p>
        </p:txBody>
      </p:sp>
      <p:sp>
        <p:nvSpPr>
          <p:cNvPr id="43" name="Shape 41"/>
          <p:cNvSpPr/>
          <p:nvPr/>
        </p:nvSpPr>
        <p:spPr>
          <a:xfrm>
            <a:off x="548640" y="4974336"/>
            <a:ext cx="11064240" cy="0"/>
          </a:xfrm>
          <a:prstGeom prst="line">
            <a:avLst/>
          </a:prstGeom>
          <a:noFill/>
          <a:ln w="9525">
            <a:solidFill>
              <a:srgbClr val="E2E4EC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48640" y="5120640"/>
            <a:ext cx="365760" cy="365760"/>
          </a:xfrm>
          <a:prstGeom prst="ellipse">
            <a:avLst/>
          </a:prstGeom>
          <a:solidFill>
            <a:srgbClr val="B9791F"/>
          </a:solidFill>
          <a:ln/>
        </p:spPr>
      </p:sp>
      <p:sp>
        <p:nvSpPr>
          <p:cNvPr id="45" name="Text 43"/>
          <p:cNvSpPr/>
          <p:nvPr/>
        </p:nvSpPr>
        <p:spPr>
          <a:xfrm>
            <a:off x="548640" y="5120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1097280" y="5029200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Crest Corporation </a:t>
            </a:r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IT Asset &amp; Device Management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1097280" y="5303520"/>
            <a:ext cx="5577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6 days to close date with Low confidence on both timing and stage accuracy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6766560" y="504748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Samantha Abrams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8503920" y="5047488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29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9692640" y="5029200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B97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$653,348</a:t>
            </a:r>
            <a:endParaRPr lang="en-US" sz="1500" dirty="0"/>
          </a:p>
        </p:txBody>
      </p:sp>
      <p:sp>
        <p:nvSpPr>
          <p:cNvPr id="51" name="Shape 49"/>
          <p:cNvSpPr/>
          <p:nvPr/>
        </p:nvSpPr>
        <p:spPr>
          <a:xfrm>
            <a:off x="548640" y="5833872"/>
            <a:ext cx="11064240" cy="384048"/>
          </a:xfrm>
          <a:prstGeom prst="roundRect">
            <a:avLst>
              <a:gd name="adj" fmla="val 14286"/>
            </a:avLst>
          </a:prstGeom>
          <a:solidFill>
            <a:srgbClr val="FBF0DD"/>
          </a:solidFill>
          <a:ln/>
        </p:spPr>
      </p:sp>
      <p:sp>
        <p:nvSpPr>
          <p:cNvPr id="52" name="Text 50"/>
          <p:cNvSpPr/>
          <p:nvPr/>
        </p:nvSpPr>
        <p:spPr>
          <a:xfrm>
            <a:off x="777240" y="583387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at-risk-of-slip bucket:  </a:t>
            </a:r>
            <a:pPr indent="0" marL="0">
              <a:buNone/>
            </a:pPr>
            <a:r>
              <a:rPr lang="en-US" sz="1250" b="1" dirty="0">
                <a:solidFill>
                  <a:srgbClr val="B97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$4.24M across 6 deals — larger than our high-confidence bucket</a:t>
            </a:r>
            <a:endParaRPr lang="en-US" sz="1250" dirty="0"/>
          </a:p>
        </p:txBody>
      </p:sp>
      <p:sp>
        <p:nvSpPr>
          <p:cNvPr id="53" name="Text 51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PERFORMANCE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Reps with a configured quota: won + open vs. goal</a:t>
            </a:r>
            <a:endParaRPr lang="en-US" sz="28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371600"/>
          <a:ext cx="6675120" cy="42976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498080" y="1463040"/>
            <a:ext cx="4160520" cy="1051560"/>
          </a:xfrm>
          <a:prstGeom prst="roundRect">
            <a:avLst>
              <a:gd name="adj" fmla="val 6957"/>
            </a:avLst>
          </a:prstGeom>
          <a:solidFill>
            <a:srgbClr val="F4F6FB"/>
          </a:solidFill>
          <a:ln/>
        </p:spPr>
      </p:sp>
      <p:sp>
        <p:nvSpPr>
          <p:cNvPr id="6" name="Text 3"/>
          <p:cNvSpPr/>
          <p:nvPr/>
        </p:nvSpPr>
        <p:spPr>
          <a:xfrm>
            <a:off x="7699248" y="155448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 Emiroglu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699248" y="1792224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7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203%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9235440" y="19202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$6.10M vs. $3.0M goal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7498080" y="2651760"/>
            <a:ext cx="4160520" cy="1051560"/>
          </a:xfrm>
          <a:prstGeom prst="roundRect">
            <a:avLst>
              <a:gd name="adj" fmla="val 6957"/>
            </a:avLst>
          </a:prstGeom>
          <a:solidFill>
            <a:srgbClr val="F4F6FB"/>
          </a:solidFill>
          <a:ln/>
        </p:spPr>
      </p:sp>
      <p:sp>
        <p:nvSpPr>
          <p:cNvPr id="10" name="Text 7"/>
          <p:cNvSpPr/>
          <p:nvPr/>
        </p:nvSpPr>
        <p:spPr>
          <a:xfrm>
            <a:off x="7699248" y="274320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 Hamoen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7699248" y="2980944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7A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122%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9235440" y="310896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$3.66M vs. $3.0M goal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7498080" y="3840480"/>
            <a:ext cx="4160520" cy="1051560"/>
          </a:xfrm>
          <a:prstGeom prst="roundRect">
            <a:avLst>
              <a:gd name="adj" fmla="val 6957"/>
            </a:avLst>
          </a:prstGeom>
          <a:solidFill>
            <a:srgbClr val="F4F6FB"/>
          </a:solidFill>
          <a:ln/>
        </p:spPr>
      </p:sp>
      <p:sp>
        <p:nvSpPr>
          <p:cNvPr id="14" name="Text 11"/>
          <p:cNvSpPr/>
          <p:nvPr/>
        </p:nvSpPr>
        <p:spPr>
          <a:xfrm>
            <a:off x="7699248" y="393192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 Franz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7699248" y="4169664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97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95%</a:t>
            </a:r>
            <a:endParaRPr lang="en-US" sz="2600" dirty="0"/>
          </a:p>
        </p:txBody>
      </p:sp>
      <p:sp>
        <p:nvSpPr>
          <p:cNvPr id="16" name="Text 13"/>
          <p:cNvSpPr/>
          <p:nvPr/>
        </p:nvSpPr>
        <p:spPr>
          <a:xfrm>
            <a:off x="9235440" y="429768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$2.86M vs. $3.0M goal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7498080" y="5074920"/>
            <a:ext cx="4160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 Ellenger has no individual quota but rolls up into the $10.5M Enterprise AE team goal (see prior slide). 13 additional active reps carry no configured HubSpot quota at all — see Transparency slide.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PERFORMANCE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rep leaderboard — won + open pipeline (Medium+ health)</a:t>
            </a:r>
            <a:endParaRPr lang="en-US" sz="2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1078992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965960"/>
                <a:gridCol w="2148840"/>
                <a:gridCol w="1965960"/>
                <a:gridCol w="2423160"/>
              </a:tblGrid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Rep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Won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Open (Medium+)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Total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Quota Status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Avery Chen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$3,992,831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$3,525,744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$7,518,575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Efe Emiroglu ★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$2,491,552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$3,609,140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$6,100,692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203% of $3.0M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Olivia Garcia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$3,657,923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$2,360,518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$6,018,441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Kenji Tanaka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$2,243,126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$3,716,802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$5,959,928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Omar Hassan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$2,812,246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$2,241,950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$5,054,196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Owen Martinez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$3,336,284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$1,262,623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$4,598,907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Ava Anderson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$1,931,177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$2,755,257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$4,686,434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Sally Jones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$2,183,712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$2,306,793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$4,490,505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Samantha Abrams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$1,170,191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$3,035,457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$4,205,648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Chris Hamoen ★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$1,158,542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$2,502,695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$3,661,237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122% of $3.0M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Ethan Miller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$1,702,584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$2,015,044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$3,717,628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Stan Letsgo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$2,864,978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$847,245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$3,712,223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Mo Ellenger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$1,420,855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$2,186,933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$3,607,788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Rolls into team goal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Caleb Rodriguez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$2,244,921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$681,295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$2,926,216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Rob Franz ★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$2,276,609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$583,408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$2,860,017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95% of $3.0M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517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Charles Sterling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$1,792,239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$685,096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$2,477,335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2A2A3C"/>
                          </a:solidFill>
                        </a:rPr>
                        <a:t>No quota configured</a:t>
                      </a:r>
                      <a:endParaRPr lang="en-US" sz="1050" dirty="0"/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4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14476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= individual quota configured in HubSpot Sales Goals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MOVEMENT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A2A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grew — and shrank — the pipeline this quarter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Quarter-to-date through Jul 23 (Aug/Sep snapshots not yet available). Values in $M.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640080" y="5029200"/>
            <a:ext cx="10881360" cy="0"/>
          </a:xfrm>
          <a:prstGeom prst="line">
            <a:avLst/>
          </a:prstGeom>
          <a:noFill/>
          <a:ln w="9525">
            <a:solidFill>
              <a:srgbClr val="EAEBF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" y="4919472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$0M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40080" y="4352544"/>
            <a:ext cx="10881360" cy="0"/>
          </a:xfrm>
          <a:prstGeom prst="line">
            <a:avLst/>
          </a:prstGeom>
          <a:noFill/>
          <a:ln w="9525">
            <a:solidFill>
              <a:srgbClr val="EAEBF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" y="4242816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$20M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640080" y="3675888"/>
            <a:ext cx="10881360" cy="0"/>
          </a:xfrm>
          <a:prstGeom prst="line">
            <a:avLst/>
          </a:prstGeom>
          <a:noFill/>
          <a:ln w="9525">
            <a:solidFill>
              <a:srgbClr val="EAEBF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" y="3566160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$40M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640080" y="2999232"/>
            <a:ext cx="10881360" cy="0"/>
          </a:xfrm>
          <a:prstGeom prst="line">
            <a:avLst/>
          </a:prstGeom>
          <a:noFill/>
          <a:ln w="9525">
            <a:solidFill>
              <a:srgbClr val="EAEBF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" y="2889504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$60M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640080" y="2322576"/>
            <a:ext cx="10881360" cy="0"/>
          </a:xfrm>
          <a:prstGeom prst="line">
            <a:avLst/>
          </a:prstGeom>
          <a:noFill/>
          <a:ln w="9525">
            <a:solidFill>
              <a:srgbClr val="EAEBF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" y="2212848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$80M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40080" y="1645920"/>
            <a:ext cx="10881360" cy="0"/>
          </a:xfrm>
          <a:prstGeom prst="line">
            <a:avLst/>
          </a:prstGeom>
          <a:noFill/>
          <a:ln w="9525">
            <a:solidFill>
              <a:srgbClr val="EAEBF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" y="1536192"/>
            <a:ext cx="502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$100M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40080" y="3271924"/>
            <a:ext cx="1546860" cy="1757276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2979316"/>
            <a:ext cx="18211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$51.9M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5102352"/>
            <a:ext cx="19126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(Jul 1)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186940" y="3271924"/>
            <a:ext cx="320040" cy="0"/>
          </a:xfrm>
          <a:prstGeom prst="line">
            <a:avLst/>
          </a:prstGeom>
          <a:noFill/>
          <a:ln w="9525">
            <a:solidFill>
              <a:srgbClr val="B7BBCB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2506980" y="1758245"/>
            <a:ext cx="1546860" cy="1513679"/>
          </a:xfrm>
          <a:prstGeom prst="rect">
            <a:avLst/>
          </a:prstGeom>
          <a:solidFill>
            <a:srgbClr val="1E7A5C"/>
          </a:solidFill>
          <a:ln/>
        </p:spPr>
      </p:sp>
      <p:sp>
        <p:nvSpPr>
          <p:cNvPr id="22" name="Text 20"/>
          <p:cNvSpPr/>
          <p:nvPr/>
        </p:nvSpPr>
        <p:spPr>
          <a:xfrm>
            <a:off x="2369820" y="1465637"/>
            <a:ext cx="18211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+$44.7M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324100" y="5102352"/>
            <a:ext cx="19126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Deals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Created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(256)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053840" y="1758245"/>
            <a:ext cx="320040" cy="0"/>
          </a:xfrm>
          <a:prstGeom prst="line">
            <a:avLst/>
          </a:prstGeom>
          <a:noFill/>
          <a:ln w="9525">
            <a:solidFill>
              <a:srgbClr val="B7BBCB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373880" y="1758245"/>
            <a:ext cx="1546860" cy="1216966"/>
          </a:xfrm>
          <a:prstGeom prst="rect">
            <a:avLst/>
          </a:prstGeom>
          <a:solidFill>
            <a:srgbClr val="A83A2E"/>
          </a:solidFill>
          <a:ln/>
        </p:spPr>
      </p:sp>
      <p:sp>
        <p:nvSpPr>
          <p:cNvPr id="26" name="Text 24"/>
          <p:cNvSpPr/>
          <p:nvPr/>
        </p:nvSpPr>
        <p:spPr>
          <a:xfrm>
            <a:off x="4236720" y="1465637"/>
            <a:ext cx="18211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−$36.0M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191000" y="5102352"/>
            <a:ext cx="19126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Won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(206)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920740" y="1758245"/>
            <a:ext cx="320040" cy="0"/>
          </a:xfrm>
          <a:prstGeom prst="line">
            <a:avLst/>
          </a:prstGeom>
          <a:noFill/>
          <a:ln w="9525">
            <a:solidFill>
              <a:srgbClr val="B7BBCB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40780" y="2975211"/>
            <a:ext cx="1546860" cy="78492"/>
          </a:xfrm>
          <a:prstGeom prst="rect">
            <a:avLst/>
          </a:prstGeom>
          <a:solidFill>
            <a:srgbClr val="A83A2E"/>
          </a:solidFill>
          <a:ln/>
        </p:spPr>
      </p:sp>
      <p:sp>
        <p:nvSpPr>
          <p:cNvPr id="30" name="Text 28"/>
          <p:cNvSpPr/>
          <p:nvPr/>
        </p:nvSpPr>
        <p:spPr>
          <a:xfrm>
            <a:off x="6103620" y="2682603"/>
            <a:ext cx="18211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−$2.3M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057900" y="5102352"/>
            <a:ext cx="19126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Lost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(15)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7787640" y="2975211"/>
            <a:ext cx="320040" cy="0"/>
          </a:xfrm>
          <a:prstGeom prst="line">
            <a:avLst/>
          </a:prstGeom>
          <a:noFill/>
          <a:ln w="9525">
            <a:solidFill>
              <a:srgbClr val="B7BBCB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8107680" y="3008367"/>
            <a:ext cx="1546860" cy="45336"/>
          </a:xfrm>
          <a:prstGeom prst="rect">
            <a:avLst/>
          </a:prstGeom>
          <a:solidFill>
            <a:srgbClr val="1E7A5C"/>
          </a:solidFill>
          <a:ln/>
        </p:spPr>
      </p:sp>
      <p:sp>
        <p:nvSpPr>
          <p:cNvPr id="34" name="Text 32"/>
          <p:cNvSpPr/>
          <p:nvPr/>
        </p:nvSpPr>
        <p:spPr>
          <a:xfrm>
            <a:off x="7970520" y="2715759"/>
            <a:ext cx="18211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+$1.3M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7924800" y="5102352"/>
            <a:ext cx="19126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Other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Adjustments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9654540" y="3008367"/>
            <a:ext cx="320040" cy="0"/>
          </a:xfrm>
          <a:prstGeom prst="line">
            <a:avLst/>
          </a:prstGeom>
          <a:noFill/>
          <a:ln w="9525">
            <a:solidFill>
              <a:srgbClr val="B7BBCB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9974580" y="3008367"/>
            <a:ext cx="1546860" cy="2020833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38" name="Text 36"/>
          <p:cNvSpPr/>
          <p:nvPr/>
        </p:nvSpPr>
        <p:spPr>
          <a:xfrm>
            <a:off x="9837420" y="2715759"/>
            <a:ext cx="18211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$59.7M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9791700" y="5102352"/>
            <a:ext cx="19126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Ending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</a:t>
            </a:r>
            <a:endParaRPr lang="en-US" sz="950" dirty="0"/>
          </a:p>
          <a:p>
            <a:pPr algn="ctr" indent="0" marL="0">
              <a:buNone/>
            </a:pPr>
            <a:r>
              <a:rPr lang="en-US" sz="9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(Jul 23)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548640" y="5989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Read: </a:t>
            </a:r>
            <a:pPr indent="0" marL="0">
              <a:buNone/>
            </a:pPr>
            <a:r>
              <a:rPr lang="en-US" sz="1050" dirty="0">
                <a:solidFill>
                  <a:srgbClr val="2A2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pipeline creation (+$44.7M, 256 deals) is running well ahead of the combined drag from closed-won and closed-lost deals, driving +15% net pipeline growth in the first 23 days of the quarter.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Mid-Quarter Update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8074152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AlloyGrid  |  Confidential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2026-07-23T18:20:24Z</dcterms:created>
  <dcterms:modified xsi:type="dcterms:W3CDTF">2026-07-23T18:20:24Z</dcterms:modified>
</cp:coreProperties>
</file>